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096AA49-D733-4907-B7DF-600EFF7680B8}" type="datetimeFigureOut">
              <a:rPr lang="en-IN" smtClean="0"/>
              <a:t>05-03-2024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2511702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96AA49-D733-4907-B7DF-600EFF7680B8}"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3286485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096AA49-D733-4907-B7DF-600EFF7680B8}" type="datetimeFigureOut">
              <a:rPr lang="en-IN" smtClean="0"/>
              <a:t>05-03-2024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647199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096AA49-D733-4907-B7DF-600EFF7680B8}" type="datetimeFigureOut">
              <a:rPr lang="en-IN" smtClean="0"/>
              <a:t>05-03-2024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B40BEF25-31A1-4651-9C93-E79DF283EBDC}"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12597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096AA49-D733-4907-B7DF-600EFF7680B8}" type="datetimeFigureOut">
              <a:rPr lang="en-IN" smtClean="0"/>
              <a:t>05-03-2024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277736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96AA49-D733-4907-B7DF-600EFF7680B8}"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575208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96AA49-D733-4907-B7DF-600EFF7680B8}"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2957202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96AA49-D733-4907-B7DF-600EFF7680B8}"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1468224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096AA49-D733-4907-B7DF-600EFF7680B8}" type="datetimeFigureOut">
              <a:rPr lang="en-IN" smtClean="0"/>
              <a:t>05-03-2024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1868567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96AA49-D733-4907-B7DF-600EFF7680B8}"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16578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096AA49-D733-4907-B7DF-600EFF7680B8}" type="datetimeFigureOut">
              <a:rPr lang="en-IN" smtClean="0"/>
              <a:t>05-03-2024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148884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96AA49-D733-4907-B7DF-600EFF7680B8}"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3879912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96AA49-D733-4907-B7DF-600EFF7680B8}" type="datetimeFigureOut">
              <a:rPr lang="en-IN" smtClean="0"/>
              <a:t>05-03-2024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780837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96AA49-D733-4907-B7DF-600EFF7680B8}"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3770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96AA49-D733-4907-B7DF-600EFF7680B8}" type="datetimeFigureOut">
              <a:rPr lang="en-IN" smtClean="0"/>
              <a:t>05-03-2024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70376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96AA49-D733-4907-B7DF-600EFF7680B8}"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26130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96AA49-D733-4907-B7DF-600EFF7680B8}"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0BEF25-31A1-4651-9C93-E79DF283EBDC}" type="slidenum">
              <a:rPr lang="en-IN" smtClean="0"/>
              <a:t>‹#›</a:t>
            </a:fld>
            <a:endParaRPr lang="en-IN"/>
          </a:p>
        </p:txBody>
      </p:sp>
    </p:spTree>
    <p:extLst>
      <p:ext uri="{BB962C8B-B14F-4D97-AF65-F5344CB8AC3E}">
        <p14:creationId xmlns:p14="http://schemas.microsoft.com/office/powerpoint/2010/main" val="1266776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096AA49-D733-4907-B7DF-600EFF7680B8}" type="datetimeFigureOut">
              <a:rPr lang="en-IN" smtClean="0"/>
              <a:t>05-03-2024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40BEF25-31A1-4651-9C93-E79DF283EBDC}" type="slidenum">
              <a:rPr lang="en-IN" smtClean="0"/>
              <a:t>‹#›</a:t>
            </a:fld>
            <a:endParaRPr lang="en-IN"/>
          </a:p>
        </p:txBody>
      </p:sp>
    </p:spTree>
    <p:extLst>
      <p:ext uri="{BB962C8B-B14F-4D97-AF65-F5344CB8AC3E}">
        <p14:creationId xmlns:p14="http://schemas.microsoft.com/office/powerpoint/2010/main" val="63703955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testasp.vulnweb.com/"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AA28-7B55-70E9-D3A0-E4F86919E349}"/>
              </a:ext>
            </a:extLst>
          </p:cNvPr>
          <p:cNvSpPr>
            <a:spLocks noGrp="1"/>
          </p:cNvSpPr>
          <p:nvPr>
            <p:ph type="ctrTitle"/>
          </p:nvPr>
        </p:nvSpPr>
        <p:spPr>
          <a:xfrm>
            <a:off x="1371600" y="225188"/>
            <a:ext cx="9448800" cy="1224951"/>
          </a:xfrm>
        </p:spPr>
        <p:txBody>
          <a:bodyPr/>
          <a:lstStyle/>
          <a:p>
            <a:pPr algn="ctr"/>
            <a:r>
              <a:rPr lang="en-IN" dirty="0">
                <a:latin typeface="Times New Roman" panose="02020603050405020304" pitchFamily="18" charset="0"/>
                <a:cs typeface="Times New Roman" panose="02020603050405020304" pitchFamily="18" charset="0"/>
              </a:rPr>
              <a:t>Cross Site Scripting</a:t>
            </a:r>
          </a:p>
        </p:txBody>
      </p:sp>
      <p:sp>
        <p:nvSpPr>
          <p:cNvPr id="3" name="Subtitle 2">
            <a:extLst>
              <a:ext uri="{FF2B5EF4-FFF2-40B4-BE49-F238E27FC236}">
                <a16:creationId xmlns:a16="http://schemas.microsoft.com/office/drawing/2014/main" id="{F2CA2D53-274B-6F2B-C016-DB2AFA4A2FA4}"/>
              </a:ext>
            </a:extLst>
          </p:cNvPr>
          <p:cNvSpPr>
            <a:spLocks noGrp="1"/>
          </p:cNvSpPr>
          <p:nvPr>
            <p:ph type="subTitle" idx="1"/>
          </p:nvPr>
        </p:nvSpPr>
        <p:spPr>
          <a:xfrm>
            <a:off x="1371600" y="1978925"/>
            <a:ext cx="9448800" cy="4653887"/>
          </a:xfrm>
        </p:spPr>
        <p:txBody>
          <a:bodyPr/>
          <a:lstStyle/>
          <a:p>
            <a:r>
              <a:rPr lang="en-IN" b="1" dirty="0">
                <a:latin typeface="Times New Roman" panose="02020603050405020304" pitchFamily="18" charset="0"/>
                <a:cs typeface="Times New Roman" panose="02020603050405020304" pitchFamily="18" charset="0"/>
              </a:rPr>
              <a:t>Domain: </a:t>
            </a:r>
            <a:r>
              <a:rPr lang="en-IN" dirty="0">
                <a:latin typeface="Times New Roman" panose="02020603050405020304" pitchFamily="18" charset="0"/>
                <a:cs typeface="Times New Roman" panose="02020603050405020304" pitchFamily="18" charset="0"/>
              </a:rPr>
              <a:t>vulnweb.com</a:t>
            </a:r>
          </a:p>
          <a:p>
            <a:r>
              <a:rPr lang="en-IN" b="1" dirty="0">
                <a:latin typeface="Times New Roman" panose="02020603050405020304" pitchFamily="18" charset="0"/>
                <a:cs typeface="Times New Roman" panose="02020603050405020304" pitchFamily="18" charset="0"/>
              </a:rPr>
              <a:t>Sub Domain: </a:t>
            </a:r>
            <a:r>
              <a:rPr lang="en-IN" dirty="0">
                <a:latin typeface="Times New Roman" panose="02020603050405020304" pitchFamily="18" charset="0"/>
                <a:cs typeface="Times New Roman" panose="02020603050405020304" pitchFamily="18" charset="0"/>
              </a:rPr>
              <a:t>testasp.vulweb.com</a:t>
            </a:r>
          </a:p>
          <a:p>
            <a:r>
              <a:rPr lang="en-IN" b="1" dirty="0">
                <a:latin typeface="Times New Roman" panose="02020603050405020304" pitchFamily="18" charset="0"/>
                <a:cs typeface="Times New Roman" panose="02020603050405020304" pitchFamily="18" charset="0"/>
              </a:rPr>
              <a:t>Url: </a:t>
            </a:r>
            <a:r>
              <a:rPr lang="en-IN" sz="2000" u="sng" dirty="0">
                <a:solidFill>
                  <a:srgbClr val="1155CC"/>
                </a:solidFill>
                <a:latin typeface="Arial" panose="020B0604020202020204" pitchFamily="34" charset="0"/>
                <a:hlinkClick r:id="rId2"/>
              </a:rPr>
              <a:t>http://testasp.vulnweb.com/</a:t>
            </a:r>
            <a:endParaRPr lang="en-IN" sz="2000" u="sng" dirty="0">
              <a:solidFill>
                <a:srgbClr val="1155CC"/>
              </a:solidFill>
              <a:latin typeface="Arial" panose="020B0604020202020204" pitchFamily="34" charset="0"/>
            </a:endParaRP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Summary:</a:t>
            </a:r>
            <a:endParaRPr lang="en-IN" sz="1800" b="1" u="sng" dirty="0">
              <a:solidFill>
                <a:srgbClr val="1155CC"/>
              </a:solidFill>
              <a:latin typeface="Arial" panose="020B0604020202020204" pitchFamily="34"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Performing an XXS (Cross-Site Scripting) attack on testasp.vulweb.com aims to uncover vulnerabilities. By injecting malicious scripts into web pages, attackers can exploit the website's lack of input validation. This allows them to execute scripts in users' browsers, potentially compromising sensitive data or hijacking sessions. Detecting and fixing these vulnerabilities is crucial to safeguarding against cyber threats.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166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6210-9A5C-D848-B235-EE19D029FBFC}"/>
              </a:ext>
            </a:extLst>
          </p:cNvPr>
          <p:cNvSpPr>
            <a:spLocks noGrp="1"/>
          </p:cNvSpPr>
          <p:nvPr>
            <p:ph type="title"/>
          </p:nvPr>
        </p:nvSpPr>
        <p:spPr>
          <a:xfrm>
            <a:off x="577970" y="764373"/>
            <a:ext cx="10928230" cy="572721"/>
          </a:xfrm>
        </p:spPr>
        <p:txBody>
          <a:bodyPr>
            <a:normAutofit fontScale="90000"/>
          </a:bodyPr>
          <a:lstStyle/>
          <a:p>
            <a:pPr algn="l"/>
            <a:r>
              <a:rPr lang="en-IN" sz="2200" b="1" dirty="0">
                <a:latin typeface="Times New Roman" panose="02020603050405020304" pitchFamily="18" charset="0"/>
                <a:cs typeface="Times New Roman" panose="02020603050405020304" pitchFamily="18" charset="0"/>
              </a:rPr>
              <a:t>Steps to reproduce:    </a:t>
            </a:r>
            <a:br>
              <a:rPr lang="en-IN" sz="1200" b="1" dirty="0">
                <a:latin typeface="Times New Roman" panose="02020603050405020304" pitchFamily="18" charset="0"/>
                <a:cs typeface="Times New Roman" panose="02020603050405020304" pitchFamily="18" charset="0"/>
              </a:rPr>
            </a:br>
            <a:br>
              <a:rPr lang="en-IN" sz="1200" b="1" dirty="0">
                <a:latin typeface="Times New Roman" panose="02020603050405020304" pitchFamily="18" charset="0"/>
                <a:cs typeface="Times New Roman" panose="02020603050405020304" pitchFamily="18" charset="0"/>
              </a:rPr>
            </a:br>
            <a:endParaRPr lang="en-IN" sz="1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51A8A9-21AF-AEEC-6C0E-C45DBF6F5D28}"/>
              </a:ext>
            </a:extLst>
          </p:cNvPr>
          <p:cNvSpPr>
            <a:spLocks noGrp="1"/>
          </p:cNvSpPr>
          <p:nvPr>
            <p:ph idx="1"/>
          </p:nvPr>
        </p:nvSpPr>
        <p:spPr>
          <a:xfrm>
            <a:off x="685800" y="1199072"/>
            <a:ext cx="10820400" cy="5019613"/>
          </a:xfrm>
        </p:spPr>
        <p:txBody>
          <a:bodyPr>
            <a:normAutofit/>
          </a:bodyPr>
          <a:lstStyle/>
          <a:p>
            <a:pPr marL="0" indent="0">
              <a:buNone/>
            </a:pPr>
            <a:r>
              <a:rPr lang="en-IN" dirty="0"/>
              <a:t>                                          </a:t>
            </a:r>
            <a:r>
              <a:rPr lang="en-IN" sz="2000" dirty="0">
                <a:latin typeface="Times New Roman" panose="02020603050405020304" pitchFamily="18" charset="0"/>
                <a:cs typeface="Times New Roman" panose="02020603050405020304" pitchFamily="18" charset="0"/>
              </a:rPr>
              <a:t>To reproduce this, an attacker has to gone through this steps:</a:t>
            </a:r>
          </a:p>
          <a:p>
            <a:r>
              <a:rPr lang="en-IN" sz="2000" b="1" dirty="0">
                <a:latin typeface="Times New Roman" panose="02020603050405020304" pitchFamily="18" charset="0"/>
                <a:cs typeface="Times New Roman" panose="02020603050405020304" pitchFamily="18" charset="0"/>
              </a:rPr>
              <a:t>Step 1: </a:t>
            </a:r>
            <a:r>
              <a:rPr lang="en-IN" sz="2000" dirty="0">
                <a:latin typeface="Times New Roman" panose="02020603050405020304" pitchFamily="18" charset="0"/>
                <a:cs typeface="Times New Roman" panose="02020603050405020304" pitchFamily="18" charset="0"/>
              </a:rPr>
              <a:t>visit </a:t>
            </a:r>
            <a:r>
              <a:rPr lang="en-IN" sz="2000" dirty="0">
                <a:latin typeface="Times New Roman" panose="02020603050405020304" pitchFamily="18" charset="0"/>
                <a:cs typeface="Times New Roman" panose="02020603050405020304" pitchFamily="18" charset="0"/>
                <a:hlinkClick r:id="rId2"/>
              </a:rPr>
              <a:t>http://testasp.vulnweb.com/</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Step 2: </a:t>
            </a:r>
            <a:r>
              <a:rPr lang="en-US" sz="2000" dirty="0">
                <a:latin typeface="Times New Roman" panose="02020603050405020304" pitchFamily="18" charset="0"/>
                <a:cs typeface="Times New Roman" panose="02020603050405020304" pitchFamily="18" charset="0"/>
              </a:rPr>
              <a:t>On the top you will find login option</a:t>
            </a:r>
          </a:p>
          <a:p>
            <a:endParaRPr lang="en-US" sz="2000" dirty="0">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Step 3: </a:t>
            </a:r>
            <a:r>
              <a:rPr lang="en-US" sz="2000" dirty="0">
                <a:latin typeface="Times New Roman" panose="02020603050405020304" pitchFamily="18" charset="0"/>
                <a:cs typeface="Times New Roman" panose="02020603050405020304" pitchFamily="18" charset="0"/>
              </a:rPr>
              <a:t>Click on it and you will be promoted  with the login box</a:t>
            </a:r>
          </a:p>
          <a:p>
            <a:pPr algn="ctr"/>
            <a:endParaRPr lang="en-IN" sz="20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06ED36E-D34E-6202-2670-F6A6B45AB0F7}"/>
              </a:ext>
            </a:extLst>
          </p:cNvPr>
          <p:cNvPicPr>
            <a:picLocks noChangeAspect="1"/>
          </p:cNvPicPr>
          <p:nvPr/>
        </p:nvPicPr>
        <p:blipFill>
          <a:blip r:embed="rId3"/>
          <a:stretch>
            <a:fillRect/>
          </a:stretch>
        </p:blipFill>
        <p:spPr>
          <a:xfrm>
            <a:off x="3897763" y="2213713"/>
            <a:ext cx="2981741" cy="381053"/>
          </a:xfrm>
          <a:prstGeom prst="rect">
            <a:avLst/>
          </a:prstGeom>
        </p:spPr>
      </p:pic>
      <p:pic>
        <p:nvPicPr>
          <p:cNvPr id="11" name="Picture 10">
            <a:extLst>
              <a:ext uri="{FF2B5EF4-FFF2-40B4-BE49-F238E27FC236}">
                <a16:creationId xmlns:a16="http://schemas.microsoft.com/office/drawing/2014/main" id="{C1872D95-9D79-0507-5B03-FCFA63637F2C}"/>
              </a:ext>
            </a:extLst>
          </p:cNvPr>
          <p:cNvPicPr>
            <a:picLocks noChangeAspect="1"/>
          </p:cNvPicPr>
          <p:nvPr/>
        </p:nvPicPr>
        <p:blipFill>
          <a:blip r:embed="rId4"/>
          <a:stretch>
            <a:fillRect/>
          </a:stretch>
        </p:blipFill>
        <p:spPr>
          <a:xfrm>
            <a:off x="3126152" y="3309566"/>
            <a:ext cx="5939695" cy="802360"/>
          </a:xfrm>
          <a:prstGeom prst="rect">
            <a:avLst/>
          </a:prstGeom>
        </p:spPr>
      </p:pic>
      <p:pic>
        <p:nvPicPr>
          <p:cNvPr id="13" name="Picture 12">
            <a:extLst>
              <a:ext uri="{FF2B5EF4-FFF2-40B4-BE49-F238E27FC236}">
                <a16:creationId xmlns:a16="http://schemas.microsoft.com/office/drawing/2014/main" id="{613D84EE-DD41-4482-2AF4-A4CFEE44409D}"/>
              </a:ext>
            </a:extLst>
          </p:cNvPr>
          <p:cNvPicPr>
            <a:picLocks noChangeAspect="1"/>
          </p:cNvPicPr>
          <p:nvPr/>
        </p:nvPicPr>
        <p:blipFill>
          <a:blip r:embed="rId5"/>
          <a:stretch>
            <a:fillRect/>
          </a:stretch>
        </p:blipFill>
        <p:spPr>
          <a:xfrm>
            <a:off x="4641271" y="4922758"/>
            <a:ext cx="3047478" cy="901349"/>
          </a:xfrm>
          <a:prstGeom prst="rect">
            <a:avLst/>
          </a:prstGeom>
        </p:spPr>
      </p:pic>
    </p:spTree>
    <p:extLst>
      <p:ext uri="{BB962C8B-B14F-4D97-AF65-F5344CB8AC3E}">
        <p14:creationId xmlns:p14="http://schemas.microsoft.com/office/powerpoint/2010/main" val="87497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032107-B9E5-BB1E-940F-5DED2DA73F33}"/>
              </a:ext>
            </a:extLst>
          </p:cNvPr>
          <p:cNvSpPr>
            <a:spLocks noGrp="1"/>
          </p:cNvSpPr>
          <p:nvPr>
            <p:ph idx="1"/>
          </p:nvPr>
        </p:nvSpPr>
        <p:spPr>
          <a:xfrm>
            <a:off x="685800" y="388190"/>
            <a:ext cx="10820400" cy="5830496"/>
          </a:xfrm>
        </p:spPr>
        <p:txBody>
          <a:bodyPr/>
          <a:lstStyle/>
          <a:p>
            <a:r>
              <a:rPr lang="en-IN" sz="2000" b="1" dirty="0">
                <a:latin typeface="Times New Roman" panose="02020603050405020304" pitchFamily="18" charset="0"/>
                <a:cs typeface="Times New Roman" panose="02020603050405020304" pitchFamily="18" charset="0"/>
              </a:rPr>
              <a:t>Step 4: </a:t>
            </a:r>
            <a:r>
              <a:rPr lang="en-US" sz="2000" dirty="0">
                <a:latin typeface="Times New Roman" panose="02020603050405020304" pitchFamily="18" charset="0"/>
                <a:cs typeface="Times New Roman" panose="02020603050405020304" pitchFamily="18" charset="0"/>
              </a:rPr>
              <a:t>You can intercept the request in Burp Suite</a:t>
            </a:r>
          </a:p>
          <a:p>
            <a:pPr marL="0" indent="0">
              <a:buNone/>
            </a:pPr>
            <a:endParaRPr lang="en-IN" sz="2400" b="1"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527176E-97D8-AC56-1FDD-364E8990E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30" y="1035170"/>
            <a:ext cx="11371940" cy="5183516"/>
          </a:xfrm>
          <a:prstGeom prst="rect">
            <a:avLst/>
          </a:prstGeom>
        </p:spPr>
      </p:pic>
    </p:spTree>
    <p:extLst>
      <p:ext uri="{BB962C8B-B14F-4D97-AF65-F5344CB8AC3E}">
        <p14:creationId xmlns:p14="http://schemas.microsoft.com/office/powerpoint/2010/main" val="2133698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CCBEF6-5453-19E6-0476-E1A2DDCB8777}"/>
              </a:ext>
            </a:extLst>
          </p:cNvPr>
          <p:cNvSpPr>
            <a:spLocks noGrp="1"/>
          </p:cNvSpPr>
          <p:nvPr>
            <p:ph idx="1"/>
          </p:nvPr>
        </p:nvSpPr>
        <p:spPr>
          <a:xfrm>
            <a:off x="685800" y="250166"/>
            <a:ext cx="10820400" cy="5968519"/>
          </a:xfrm>
        </p:spPr>
        <p:txBody>
          <a:bodyPr>
            <a:normAutofit/>
          </a:bodyPr>
          <a:lstStyle/>
          <a:p>
            <a:r>
              <a:rPr lang="en-IN" sz="2000" b="1" dirty="0">
                <a:latin typeface="Times New Roman" panose="02020603050405020304" pitchFamily="18" charset="0"/>
                <a:cs typeface="Times New Roman" panose="02020603050405020304" pitchFamily="18" charset="0"/>
              </a:rPr>
              <a:t>Steps 5: </a:t>
            </a:r>
            <a:r>
              <a:rPr lang="en-US" sz="2000" dirty="0">
                <a:latin typeface="Times New Roman" panose="02020603050405020304" pitchFamily="18" charset="0"/>
                <a:cs typeface="Times New Roman" panose="02020603050405020304" pitchFamily="18" charset="0"/>
              </a:rPr>
              <a:t>Now you can find different payloads for </a:t>
            </a:r>
            <a:r>
              <a:rPr lang="en-US" sz="2000" dirty="0" err="1">
                <a:latin typeface="Times New Roman" panose="02020603050405020304" pitchFamily="18" charset="0"/>
                <a:cs typeface="Times New Roman" panose="02020603050405020304" pitchFamily="18" charset="0"/>
              </a:rPr>
              <a:t>xss</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6: </a:t>
            </a:r>
            <a:r>
              <a:rPr lang="en-IN"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Send the request to intruder and paste all the payloads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93839B0-D6B1-85D2-D910-76F9165B4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83602"/>
            <a:ext cx="10820400" cy="5616008"/>
          </a:xfrm>
          <a:prstGeom prst="rect">
            <a:avLst/>
          </a:prstGeom>
        </p:spPr>
      </p:pic>
    </p:spTree>
    <p:extLst>
      <p:ext uri="{BB962C8B-B14F-4D97-AF65-F5344CB8AC3E}">
        <p14:creationId xmlns:p14="http://schemas.microsoft.com/office/powerpoint/2010/main" val="508170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02B6E8-7A0A-1D58-7637-BDEC0BA3E3A0}"/>
              </a:ext>
            </a:extLst>
          </p:cNvPr>
          <p:cNvSpPr>
            <a:spLocks noGrp="1"/>
          </p:cNvSpPr>
          <p:nvPr>
            <p:ph idx="1"/>
          </p:nvPr>
        </p:nvSpPr>
        <p:spPr>
          <a:xfrm>
            <a:off x="685800" y="431322"/>
            <a:ext cx="10820400" cy="5787364"/>
          </a:xfrm>
        </p:spPr>
        <p:txBody>
          <a:bodyPr/>
          <a:lstStyle/>
          <a:p>
            <a:r>
              <a:rPr lang="en-US" sz="2000" b="1" dirty="0">
                <a:latin typeface="Times New Roman" panose="02020603050405020304" pitchFamily="18" charset="0"/>
                <a:cs typeface="Times New Roman" panose="02020603050405020304" pitchFamily="18" charset="0"/>
              </a:rPr>
              <a:t>Step 7: </a:t>
            </a:r>
            <a:r>
              <a:rPr lang="en-IN"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Try to find a successful payload for </a:t>
            </a:r>
            <a:r>
              <a:rPr lang="en-US" sz="2000" dirty="0" err="1">
                <a:latin typeface="Times New Roman" panose="02020603050405020304" pitchFamily="18" charset="0"/>
                <a:cs typeface="Times New Roman" panose="02020603050405020304" pitchFamily="18" charset="0"/>
              </a:rPr>
              <a:t>xss</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8: </a:t>
            </a:r>
            <a:r>
              <a:rPr lang="en-US" sz="2000" dirty="0">
                <a:latin typeface="Times New Roman" panose="02020603050405020304" pitchFamily="18" charset="0"/>
                <a:cs typeface="Times New Roman" panose="02020603050405020304" pitchFamily="18" charset="0"/>
              </a:rPr>
              <a:t>Payload Result</a:t>
            </a:r>
          </a:p>
          <a:p>
            <a:pPr marL="0" indent="0">
              <a:buNone/>
            </a:pPr>
            <a:endParaRPr lang="en-IN" dirty="0"/>
          </a:p>
        </p:txBody>
      </p:sp>
      <p:pic>
        <p:nvPicPr>
          <p:cNvPr id="5" name="Picture 4">
            <a:extLst>
              <a:ext uri="{FF2B5EF4-FFF2-40B4-BE49-F238E27FC236}">
                <a16:creationId xmlns:a16="http://schemas.microsoft.com/office/drawing/2014/main" id="{DB70A657-DD8D-8CD1-27BF-50DD856E4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422" y="1244044"/>
            <a:ext cx="8943156" cy="5329284"/>
          </a:xfrm>
          <a:prstGeom prst="rect">
            <a:avLst/>
          </a:prstGeom>
        </p:spPr>
      </p:pic>
    </p:spTree>
    <p:extLst>
      <p:ext uri="{BB962C8B-B14F-4D97-AF65-F5344CB8AC3E}">
        <p14:creationId xmlns:p14="http://schemas.microsoft.com/office/powerpoint/2010/main" val="3173409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B50713-8426-5294-78C5-30D055E5EA70}"/>
              </a:ext>
            </a:extLst>
          </p:cNvPr>
          <p:cNvSpPr>
            <a:spLocks noGrp="1"/>
          </p:cNvSpPr>
          <p:nvPr>
            <p:ph idx="1"/>
          </p:nvPr>
        </p:nvSpPr>
        <p:spPr>
          <a:xfrm>
            <a:off x="685800" y="362310"/>
            <a:ext cx="10820400" cy="5856376"/>
          </a:xfrm>
        </p:spPr>
        <p:txBody>
          <a:bodyPr/>
          <a:lstStyle/>
          <a:p>
            <a:r>
              <a:rPr lang="en-US" sz="2000" b="1" dirty="0">
                <a:latin typeface="Times New Roman" panose="02020603050405020304" pitchFamily="18" charset="0"/>
                <a:cs typeface="Times New Roman" panose="02020603050405020304" pitchFamily="18" charset="0"/>
              </a:rPr>
              <a:t>Step 9: </a:t>
            </a:r>
            <a:r>
              <a:rPr lang="en-US" sz="2000" dirty="0">
                <a:latin typeface="Times New Roman" panose="02020603050405020304" pitchFamily="18" charset="0"/>
                <a:cs typeface="Times New Roman" panose="02020603050405020304" pitchFamily="18" charset="0"/>
              </a:rPr>
              <a:t>Web Result</a:t>
            </a:r>
          </a:p>
          <a:p>
            <a:pPr marL="0" indent="0">
              <a:buNone/>
            </a:pPr>
            <a:endParaRPr lang="en-US" sz="20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496DCE3-8BE7-5DBF-093D-A32640B35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211" y="753177"/>
            <a:ext cx="7507578" cy="5351646"/>
          </a:xfrm>
          <a:prstGeom prst="rect">
            <a:avLst/>
          </a:prstGeom>
        </p:spPr>
      </p:pic>
    </p:spTree>
    <p:extLst>
      <p:ext uri="{BB962C8B-B14F-4D97-AF65-F5344CB8AC3E}">
        <p14:creationId xmlns:p14="http://schemas.microsoft.com/office/powerpoint/2010/main" val="284133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04A946-7AD7-F37E-11F4-9442CF51478D}"/>
              </a:ext>
            </a:extLst>
          </p:cNvPr>
          <p:cNvSpPr>
            <a:spLocks noGrp="1"/>
          </p:cNvSpPr>
          <p:nvPr>
            <p:ph idx="1"/>
          </p:nvPr>
        </p:nvSpPr>
        <p:spPr>
          <a:xfrm>
            <a:off x="685800" y="500332"/>
            <a:ext cx="10820400" cy="5718353"/>
          </a:xfrm>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Video Demonstration: </a:t>
            </a:r>
          </a:p>
          <a:p>
            <a:pPr marL="0" indent="0">
              <a:buNone/>
            </a:pPr>
            <a:endParaRPr lang="en-IN" sz="2000" b="1" dirty="0">
              <a:latin typeface="Times New Roman" panose="02020603050405020304" pitchFamily="18" charset="0"/>
              <a:cs typeface="Times New Roman" panose="02020603050405020304" pitchFamily="18" charset="0"/>
            </a:endParaRPr>
          </a:p>
        </p:txBody>
      </p:sp>
      <p:pic>
        <p:nvPicPr>
          <p:cNvPr id="4" name="Recording">
            <a:hlinkClick r:id="" action="ppaction://media"/>
            <a:extLst>
              <a:ext uri="{FF2B5EF4-FFF2-40B4-BE49-F238E27FC236}">
                <a16:creationId xmlns:a16="http://schemas.microsoft.com/office/drawing/2014/main" id="{CC88DAE6-B2E0-8D38-682E-43A1A38087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3399" y="890639"/>
            <a:ext cx="10145202" cy="5718590"/>
          </a:xfrm>
          <a:prstGeom prst="rect">
            <a:avLst/>
          </a:prstGeom>
        </p:spPr>
      </p:pic>
    </p:spTree>
    <p:extLst>
      <p:ext uri="{BB962C8B-B14F-4D97-AF65-F5344CB8AC3E}">
        <p14:creationId xmlns:p14="http://schemas.microsoft.com/office/powerpoint/2010/main" val="67744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13FF3A-D177-840D-C9E7-E97D0765971B}"/>
              </a:ext>
            </a:extLst>
          </p:cNvPr>
          <p:cNvSpPr>
            <a:spLocks noGrp="1"/>
          </p:cNvSpPr>
          <p:nvPr>
            <p:ph idx="1"/>
          </p:nvPr>
        </p:nvSpPr>
        <p:spPr>
          <a:xfrm>
            <a:off x="685800" y="534838"/>
            <a:ext cx="10820400" cy="5683847"/>
          </a:xfrm>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Impact: </a:t>
            </a:r>
          </a:p>
          <a:p>
            <a:r>
              <a:rPr lang="en-US" sz="2000" dirty="0">
                <a:latin typeface="Times New Roman" panose="02020603050405020304" pitchFamily="18" charset="0"/>
                <a:cs typeface="Times New Roman" panose="02020603050405020304" pitchFamily="18" charset="0"/>
              </a:rPr>
              <a:t>Exploiting the Cross-Site Scripting (XXS) vulnerability on testasp.vulweb.com enables attackers to inject malicious scripts into web pages.</a:t>
            </a:r>
          </a:p>
          <a:p>
            <a:r>
              <a:rPr lang="en-US" sz="2000" dirty="0">
                <a:latin typeface="Times New Roman" panose="02020603050405020304" pitchFamily="18" charset="0"/>
                <a:cs typeface="Times New Roman" panose="02020603050405020304" pitchFamily="18" charset="0"/>
              </a:rPr>
              <a:t>Attackers can compromise user accounts, hijack sessions, and steal sensitive data like login credentials.</a:t>
            </a:r>
          </a:p>
          <a:p>
            <a:r>
              <a:rPr lang="en-US" sz="2000" dirty="0">
                <a:latin typeface="Times New Roman" panose="02020603050405020304" pitchFamily="18" charset="0"/>
                <a:cs typeface="Times New Roman" panose="02020603050405020304" pitchFamily="18" charset="0"/>
              </a:rPr>
              <a:t>Unauthorized actions can be performed on behalf of users, undermining trust in the website.</a:t>
            </a:r>
          </a:p>
          <a:p>
            <a:r>
              <a:rPr lang="en-US" sz="2000" dirty="0">
                <a:latin typeface="Times New Roman" panose="02020603050405020304" pitchFamily="18" charset="0"/>
                <a:cs typeface="Times New Roman" panose="02020603050405020304" pitchFamily="18" charset="0"/>
              </a:rPr>
              <a:t>Financial loss, reputational damage, and legal consequences may follow due to compromised security.</a:t>
            </a:r>
          </a:p>
          <a:p>
            <a:r>
              <a:rPr lang="en-US" sz="2000" dirty="0">
                <a:latin typeface="Times New Roman" panose="02020603050405020304" pitchFamily="18" charset="0"/>
                <a:cs typeface="Times New Roman" panose="02020603050405020304" pitchFamily="18" charset="0"/>
              </a:rPr>
              <a:t>Addressing and patching this vulnerability is crucial to protect users' data, maintain trust, and prevent potential financial and legal liabilities for the website owner.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520569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44</TotalTime>
  <Words>317</Words>
  <Application>Microsoft Office PowerPoint</Application>
  <PresentationFormat>Widescreen</PresentationFormat>
  <Paragraphs>30</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Times New Roman</vt:lpstr>
      <vt:lpstr>Vapor Trail</vt:lpstr>
      <vt:lpstr>Cross Site Scripting</vt:lpstr>
      <vt:lpstr>Steps to reproduce: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 Site Scripting</dc:title>
  <dc:creator>Pingal Saha</dc:creator>
  <cp:lastModifiedBy>Pingal Saha</cp:lastModifiedBy>
  <cp:revision>1</cp:revision>
  <dcterms:created xsi:type="dcterms:W3CDTF">2024-03-04T21:11:36Z</dcterms:created>
  <dcterms:modified xsi:type="dcterms:W3CDTF">2024-03-04T21:56:01Z</dcterms:modified>
</cp:coreProperties>
</file>